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57" r:id="rId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94"/>
  </p:normalViewPr>
  <p:slideViewPr>
    <p:cSldViewPr snapToGrid="0">
      <p:cViewPr varScale="1">
        <p:scale>
          <a:sx n="86" d="100"/>
          <a:sy n="86" d="100"/>
        </p:scale>
        <p:origin x="533"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9D3B9A-10FD-3E6C-0528-572EB6D6AB25}"/>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E72A76AF-F1C5-95DB-A7D1-CBF938D36A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DE297405-7741-647E-44F3-B1380790FB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551288E8-6DCB-A9C1-EC6E-71579041217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919EE6A-37B3-72A6-E6FC-999578F8E8F5}"/>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351510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D91F8D-37FD-E2A5-485C-8CB8593C64C2}"/>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5C868E8-110A-9189-821E-5F86A2C7A6E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970460FF-AD84-98BB-3E6B-CB6D6DFBE2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AD1042EE-8456-F014-71F0-50FE92FD4C3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8E4482B-E49B-224F-7A05-E73FD94E1E29}"/>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86637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63BD43-98A8-A97B-B9E1-6D47C5CEAD7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E427B069-4FBD-A49A-B310-5B5EAEB709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0DDE2F14-5134-6205-0E74-EBA9A262236A}"/>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FD6865DC-DFFF-B750-27A8-0C5E85EE691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7FEE6FC-B316-2957-4D7B-C47D5D254800}"/>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63733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A31018-7061-D3BE-BC66-F6972E4389DD}"/>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8CA3D42-5E10-36DE-DB58-2013771AB44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E01DF76B-C264-0A6F-1B8A-5240B352DE10}"/>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3EFEE1DA-E6B2-0673-FB10-0B584E4DF98B}"/>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0428351F-B6FA-12E9-E335-B1863505910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DB5822C-C2D2-863D-B156-2FF69B7B2500}"/>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72975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3D77B-9C0C-5FDC-F1E7-9A063DF482E2}"/>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4F122B9-7196-3F89-4559-0BD96E631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C118D5C-6EA1-AC90-FF40-5AF1AD5C5022}"/>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21624186-8DE3-4E05-3610-F3838F3B32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5EFD8A7-A327-F22B-3326-ED42074A0946}"/>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EAEEBD00-1564-2CD5-1A50-836FBA107E07}"/>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8" name="Marcador de pie de página 7">
            <a:extLst>
              <a:ext uri="{FF2B5EF4-FFF2-40B4-BE49-F238E27FC236}">
                <a16:creationId xmlns:a16="http://schemas.microsoft.com/office/drawing/2014/main" id="{6422D1AA-7742-5402-8DEC-55A9DB47875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05EE4CB-F403-B329-C408-270E829921A6}"/>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08426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DB9DB-AFCC-A1B1-BEF1-5735DDA002A7}"/>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BF5D2A08-E7AE-C064-23C7-C206DCB29547}"/>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4" name="Marcador de pie de página 3">
            <a:extLst>
              <a:ext uri="{FF2B5EF4-FFF2-40B4-BE49-F238E27FC236}">
                <a16:creationId xmlns:a16="http://schemas.microsoft.com/office/drawing/2014/main" id="{B8401F6A-0A62-6399-409A-02ECDD5429C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EAD69F90-6273-1F41-5ECE-9C400037EDAC}"/>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02978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58EFEBA-2488-CC2B-40D2-D977D509C4D5}"/>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3" name="Marcador de pie de página 2">
            <a:extLst>
              <a:ext uri="{FF2B5EF4-FFF2-40B4-BE49-F238E27FC236}">
                <a16:creationId xmlns:a16="http://schemas.microsoft.com/office/drawing/2014/main" id="{C8A4EEE1-FE39-5050-E856-889B221E9F2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57E107C8-46CD-F614-23B6-8D4583494362}"/>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3139599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8E2B28-9B3A-25DE-6916-DF914D4498F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55C0514A-9D4E-D158-4BC4-58484233B6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50B1AE7B-0CC2-9E76-FD48-9058B9992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A1F4418-5496-1DFA-B027-4AD9B24B8FC1}"/>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0567D1A0-1F1D-9706-A0CF-84EC0AF3D09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CE409CA-A013-7AD7-139D-A13C25815E32}"/>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52947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00AEF8-C3EA-D90B-69FC-7D124C9BDBE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C169FE0C-FAA6-65C4-8CED-0A59A766A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F2BF171-8BCA-56FD-ECE3-A7DDB2554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E0DD2FE-C84D-7995-C1B6-674290CFCCDA}"/>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2F9665C4-CCD7-539F-81CD-EE5CB436F27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489EF47-5E2C-4380-2CC3-2AE03F157433}"/>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199323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A30C45-C272-E746-68AC-82AC8141ACAB}"/>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7F737790-BE0F-1695-E6E0-7F588E0027B1}"/>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9E471199-AE7F-84F9-2614-CB1E1BFB53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53FB29E6-CD54-2486-396C-8EAE3412761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40597C8-E14B-A01D-9382-348C1D80BBA6}"/>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89533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00DAFC-D85F-7D67-DD72-130A729763DC}"/>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6425AC98-875A-8838-17F7-0743840EA86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B8B0DB7-9DDB-E543-980D-F5BE09B46C9B}"/>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DE302F71-EE3F-66A0-1869-0E872A51845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BE180A1-6CF0-7F5D-D55D-1481740BA0AC}"/>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61296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F97F630-82AF-34D1-9DBA-15849CA4A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6E995921-FBCF-8650-9249-8A78EAFD53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EF00EDA-01D0-2CF3-5418-4B1ECDF11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6935C7E3-CB44-FB4B-58D1-EC81719E6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7D74544-7AD8-FFB2-7C25-BB342C3D5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91255-FCFA-EF4F-9488-2C17706EEBE2}" type="slidenum">
              <a:rPr lang="es-MX" smtClean="0"/>
              <a:t>‹Nº›</a:t>
            </a:fld>
            <a:endParaRPr lang="es-MX"/>
          </a:p>
        </p:txBody>
      </p:sp>
    </p:spTree>
    <p:extLst>
      <p:ext uri="{BB962C8B-B14F-4D97-AF65-F5344CB8AC3E}">
        <p14:creationId xmlns:p14="http://schemas.microsoft.com/office/powerpoint/2010/main" val="321053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EDB7110-C769-4582-A74E-F3CE9EDD2353}"/>
              </a:ext>
            </a:extLst>
          </p:cNvPr>
          <p:cNvPicPr>
            <a:picLocks noChangeAspect="1"/>
          </p:cNvPicPr>
          <p:nvPr/>
        </p:nvPicPr>
        <p:blipFill rotWithShape="1">
          <a:blip r:embed="rId2"/>
          <a:srcRect b="14419"/>
          <a:stretch/>
        </p:blipFill>
        <p:spPr>
          <a:xfrm>
            <a:off x="0" y="0"/>
            <a:ext cx="12192000" cy="7010400"/>
          </a:xfrm>
          <a:prstGeom prst="rect">
            <a:avLst/>
          </a:prstGeom>
        </p:spPr>
      </p:pic>
      <p:sp>
        <p:nvSpPr>
          <p:cNvPr id="4" name="Título 3">
            <a:extLst>
              <a:ext uri="{FF2B5EF4-FFF2-40B4-BE49-F238E27FC236}">
                <a16:creationId xmlns:a16="http://schemas.microsoft.com/office/drawing/2014/main" id="{D2E5651A-CF9A-B5F8-6004-4F869DD1A7B0}"/>
              </a:ext>
            </a:extLst>
          </p:cNvPr>
          <p:cNvSpPr>
            <a:spLocks noGrp="1"/>
          </p:cNvSpPr>
          <p:nvPr>
            <p:ph type="title"/>
          </p:nvPr>
        </p:nvSpPr>
        <p:spPr>
          <a:xfrm>
            <a:off x="461012" y="-220523"/>
            <a:ext cx="10515600" cy="1325563"/>
          </a:xfrm>
        </p:spPr>
        <p:txBody>
          <a:bodyPr/>
          <a:lstStyle/>
          <a:p>
            <a:r>
              <a:rPr lang="es-MX" dirty="0" err="1"/>
              <a:t>Sustainable</a:t>
            </a:r>
            <a:r>
              <a:rPr lang="es-MX" dirty="0"/>
              <a:t> </a:t>
            </a:r>
            <a:r>
              <a:rPr lang="es-MX" dirty="0" err="1"/>
              <a:t>Construction</a:t>
            </a:r>
            <a:endParaRPr lang="es-MX" dirty="0">
              <a:latin typeface="Arial" panose="020B0604020202020204" pitchFamily="34" charset="0"/>
              <a:cs typeface="Arial" panose="020B0604020202020204" pitchFamily="34" charset="0"/>
            </a:endParaRPr>
          </a:p>
        </p:txBody>
      </p:sp>
      <p:sp>
        <p:nvSpPr>
          <p:cNvPr id="5" name="Marcador de texto 4">
            <a:extLst>
              <a:ext uri="{FF2B5EF4-FFF2-40B4-BE49-F238E27FC236}">
                <a16:creationId xmlns:a16="http://schemas.microsoft.com/office/drawing/2014/main" id="{037FDBF1-1DCA-DB42-7F6F-B84334E5C155}"/>
              </a:ext>
            </a:extLst>
          </p:cNvPr>
          <p:cNvSpPr>
            <a:spLocks noGrp="1"/>
          </p:cNvSpPr>
          <p:nvPr>
            <p:ph type="body" idx="1"/>
          </p:nvPr>
        </p:nvSpPr>
        <p:spPr>
          <a:xfrm>
            <a:off x="4176077" y="501651"/>
            <a:ext cx="7321231" cy="823912"/>
          </a:xfrm>
        </p:spPr>
        <p:txBody>
          <a:bodyPr>
            <a:normAutofit/>
          </a:bodyPr>
          <a:lstStyle/>
          <a:p>
            <a:r>
              <a:rPr lang="en-US" dirty="0"/>
              <a:t>ZERO WASTE -Stahl Project Scope</a:t>
            </a:r>
            <a:endParaRPr lang="es-MX" dirty="0">
              <a:latin typeface="Arial" panose="020B0604020202020204" pitchFamily="34" charset="0"/>
              <a:cs typeface="Arial" panose="020B0604020202020204" pitchFamily="34" charset="0"/>
            </a:endParaRPr>
          </a:p>
        </p:txBody>
      </p:sp>
      <p:sp>
        <p:nvSpPr>
          <p:cNvPr id="6" name="Marcador de contenido 5">
            <a:extLst>
              <a:ext uri="{FF2B5EF4-FFF2-40B4-BE49-F238E27FC236}">
                <a16:creationId xmlns:a16="http://schemas.microsoft.com/office/drawing/2014/main" id="{56681938-0511-E08B-1C11-A000BA6EA496}"/>
              </a:ext>
            </a:extLst>
          </p:cNvPr>
          <p:cNvSpPr>
            <a:spLocks noGrp="1"/>
          </p:cNvSpPr>
          <p:nvPr>
            <p:ph sz="half" idx="2"/>
          </p:nvPr>
        </p:nvSpPr>
        <p:spPr>
          <a:xfrm>
            <a:off x="4176077" y="1429132"/>
            <a:ext cx="7701280" cy="5251308"/>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a:noAutofit/>
          </a:bodyPr>
          <a:lstStyle/>
          <a:p>
            <a:pPr marL="0" indent="0" algn="just">
              <a:buNone/>
            </a:pPr>
            <a:r>
              <a:rPr lang="en-US" sz="1200" dirty="0">
                <a:latin typeface="Arial" panose="020B0604020202020204" pitchFamily="34" charset="0"/>
                <a:cs typeface="Arial" panose="020B0604020202020204" pitchFamily="34" charset="0"/>
              </a:rPr>
              <a:t>At ZERO WASTE, we are dedicated to designing protocols to support companies in achieving ZERO WASTE certification. </a:t>
            </a:r>
          </a:p>
          <a:p>
            <a:pPr marL="0" indent="0" algn="just">
              <a:buNone/>
            </a:pPr>
            <a:r>
              <a:rPr lang="en-US" sz="1200" dirty="0">
                <a:latin typeface="Arial" panose="020B0604020202020204" pitchFamily="34" charset="0"/>
                <a:cs typeface="Arial" panose="020B0604020202020204" pitchFamily="34" charset="0"/>
              </a:rPr>
              <a:t>We carry out sustainable constructions by utilizing their waste, ensuring they are 100% eco-friendly, free of pollutants, and durable.</a:t>
            </a:r>
          </a:p>
          <a:p>
            <a:pPr marL="0" indent="0" algn="just">
              <a:buNone/>
            </a:pPr>
            <a:r>
              <a:rPr lang="en-US" sz="1400" b="1" dirty="0">
                <a:latin typeface="Arial" panose="020B0604020202020204" pitchFamily="34" charset="0"/>
                <a:cs typeface="Arial" panose="020B0604020202020204" pitchFamily="34" charset="0"/>
              </a:rPr>
              <a:t>Our Process Includes:</a:t>
            </a:r>
            <a:endParaRPr lang="en-US" sz="1400" dirty="0">
              <a:latin typeface="Arial" panose="020B0604020202020204" pitchFamily="34" charset="0"/>
              <a:cs typeface="Arial" panose="020B0604020202020204" pitchFamily="34" charset="0"/>
            </a:endParaRPr>
          </a:p>
          <a:p>
            <a:pPr algn="just">
              <a:buFont typeface="+mj-lt"/>
              <a:buAutoNum type="arabicPeriod"/>
            </a:pPr>
            <a:r>
              <a:rPr lang="en-US" sz="1200" dirty="0">
                <a:latin typeface="Arial" panose="020B0604020202020204" pitchFamily="34" charset="0"/>
                <a:cs typeface="Arial" panose="020B0604020202020204" pitchFamily="34" charset="0"/>
              </a:rPr>
              <a:t>We analyze each of your waste materials to ensure they are non-toxic and do not cause contamination in construction processes. If any waste does not meet the sustainability requirements for recycling in construction, ZERO WASTE will provide the best recommendation for its final disposal, ensuring minimal environmental impact.</a:t>
            </a:r>
          </a:p>
          <a:p>
            <a:pPr algn="just">
              <a:buFont typeface="+mj-lt"/>
              <a:buAutoNum type="arabicPeriod"/>
            </a:pPr>
            <a:r>
              <a:rPr lang="en-US" sz="1200" dirty="0">
                <a:latin typeface="Arial" panose="020B0604020202020204" pitchFamily="34" charset="0"/>
                <a:cs typeface="Arial" panose="020B0604020202020204" pitchFamily="34" charset="0"/>
              </a:rPr>
              <a:t>Using sludge from your processes, along with plastic, metal waste, natural fibers such as cellulose (cardboard), and wood, we develop various construction materials, including 100% eco-friendly panels and bricks.</a:t>
            </a:r>
          </a:p>
          <a:p>
            <a:pPr algn="just">
              <a:buFont typeface="+mj-lt"/>
              <a:buAutoNum type="arabicPeriod"/>
            </a:pPr>
            <a:r>
              <a:rPr lang="en-US" sz="1200" dirty="0">
                <a:latin typeface="Arial" panose="020B0604020202020204" pitchFamily="34" charset="0"/>
                <a:cs typeface="Arial" panose="020B0604020202020204" pitchFamily="34" charset="0"/>
              </a:rPr>
              <a:t>At ZERO WASTE, all our production and material manufacturing processes are certified by the National Standardization and Certification Body for Construction and Building (</a:t>
            </a:r>
            <a:r>
              <a:rPr lang="en-US" sz="1200" dirty="0" err="1">
                <a:latin typeface="Arial" panose="020B0604020202020204" pitchFamily="34" charset="0"/>
                <a:cs typeface="Arial" panose="020B0604020202020204" pitchFamily="34" charset="0"/>
              </a:rPr>
              <a:t>ONNCCE</a:t>
            </a:r>
            <a:r>
              <a:rPr lang="en-US" sz="1200" dirty="0">
                <a:latin typeface="Arial" panose="020B0604020202020204" pitchFamily="34" charset="0"/>
                <a:cs typeface="Arial" panose="020B0604020202020204" pitchFamily="34" charset="0"/>
              </a:rPr>
              <a:t>). They also meet the structural and fire testing requirements of the Mexican Cement and Concrete Institute (</a:t>
            </a:r>
            <a:r>
              <a:rPr lang="en-US" sz="1200" dirty="0" err="1">
                <a:latin typeface="Arial" panose="020B0604020202020204" pitchFamily="34" charset="0"/>
                <a:cs typeface="Arial" panose="020B0604020202020204" pitchFamily="34" charset="0"/>
              </a:rPr>
              <a:t>IMCYC</a:t>
            </a:r>
            <a:r>
              <a:rPr lang="en-US" sz="1200" dirty="0">
                <a:latin typeface="Arial" panose="020B0604020202020204" pitchFamily="34" charset="0"/>
                <a:cs typeface="Arial" panose="020B0604020202020204" pitchFamily="34" charset="0"/>
              </a:rPr>
              <a:t>) and hold Patent No. 220242.</a:t>
            </a:r>
          </a:p>
          <a:p>
            <a:pPr algn="just">
              <a:buFont typeface="+mj-lt"/>
              <a:buAutoNum type="arabicPeriod"/>
            </a:pPr>
            <a:r>
              <a:rPr lang="en-US" sz="1200" dirty="0">
                <a:latin typeface="Arial" panose="020B0604020202020204" pitchFamily="34" charset="0"/>
                <a:cs typeface="Arial" panose="020B0604020202020204" pitchFamily="34" charset="0"/>
              </a:rPr>
              <a:t>All our constructions are 100% made from recycled waste, allowing for fully funded projects that include labor, permits from authorities, and, of course, all materials used.</a:t>
            </a:r>
          </a:p>
          <a:p>
            <a:pPr algn="just">
              <a:buFont typeface="+mj-lt"/>
              <a:buAutoNum type="arabicPeriod"/>
            </a:pPr>
            <a:r>
              <a:rPr lang="en-US" sz="1200" dirty="0">
                <a:latin typeface="Arial" panose="020B0604020202020204" pitchFamily="34" charset="0"/>
                <a:cs typeface="Arial" panose="020B0604020202020204" pitchFamily="34" charset="0"/>
              </a:rPr>
              <a:t>The waste generated during the construction will have documented manifests, and, most importantly, certificates of proper disposal, providing a guarantee and certification of their destination.</a:t>
            </a:r>
          </a:p>
          <a:p>
            <a:pPr algn="just">
              <a:buFont typeface="+mj-lt"/>
              <a:buAutoNum type="arabicPeriod"/>
            </a:pPr>
            <a:r>
              <a:rPr lang="en-US" sz="1200" dirty="0">
                <a:latin typeface="Arial" panose="020B0604020202020204" pitchFamily="34" charset="0"/>
                <a:cs typeface="Arial" panose="020B0604020202020204" pitchFamily="34" charset="0"/>
              </a:rPr>
              <a:t>We deliver monthly progress reports comparing construction progress vs. transformed waste, ensuring process sustainability.</a:t>
            </a:r>
          </a:p>
          <a:p>
            <a:pPr algn="just">
              <a:buFont typeface="+mj-lt"/>
              <a:buAutoNum type="arabicPeriod"/>
            </a:pPr>
            <a:r>
              <a:rPr lang="en-US" sz="1200" dirty="0">
                <a:latin typeface="Arial" panose="020B0604020202020204" pitchFamily="34" charset="0"/>
                <a:cs typeface="Arial" panose="020B0604020202020204" pitchFamily="34" charset="0"/>
              </a:rPr>
              <a:t>We prepare, deliver, and submit the Environmental Operations Register reports to the relevant authorities to obtain project certification, enabling our clients to become a zero-waste company.</a:t>
            </a:r>
          </a:p>
        </p:txBody>
      </p:sp>
    </p:spTree>
    <p:extLst>
      <p:ext uri="{BB962C8B-B14F-4D97-AF65-F5344CB8AC3E}">
        <p14:creationId xmlns:p14="http://schemas.microsoft.com/office/powerpoint/2010/main" val="4199808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EDB7110-C769-4582-A74E-F3CE9EDD2353}"/>
              </a:ext>
            </a:extLst>
          </p:cNvPr>
          <p:cNvPicPr>
            <a:picLocks noChangeAspect="1"/>
          </p:cNvPicPr>
          <p:nvPr/>
        </p:nvPicPr>
        <p:blipFill rotWithShape="1">
          <a:blip r:embed="rId2"/>
          <a:srcRect b="14419"/>
          <a:stretch/>
        </p:blipFill>
        <p:spPr>
          <a:xfrm>
            <a:off x="0" y="0"/>
            <a:ext cx="12192000" cy="7010400"/>
          </a:xfrm>
          <a:prstGeom prst="rect">
            <a:avLst/>
          </a:prstGeom>
        </p:spPr>
      </p:pic>
      <p:sp>
        <p:nvSpPr>
          <p:cNvPr id="4" name="Título 3">
            <a:extLst>
              <a:ext uri="{FF2B5EF4-FFF2-40B4-BE49-F238E27FC236}">
                <a16:creationId xmlns:a16="http://schemas.microsoft.com/office/drawing/2014/main" id="{D2E5651A-CF9A-B5F8-6004-4F869DD1A7B0}"/>
              </a:ext>
            </a:extLst>
          </p:cNvPr>
          <p:cNvSpPr>
            <a:spLocks noGrp="1"/>
          </p:cNvSpPr>
          <p:nvPr>
            <p:ph type="title"/>
          </p:nvPr>
        </p:nvSpPr>
        <p:spPr>
          <a:xfrm>
            <a:off x="461012" y="-220523"/>
            <a:ext cx="10515600" cy="1325563"/>
          </a:xfrm>
        </p:spPr>
        <p:txBody>
          <a:bodyPr>
            <a:normAutofit/>
          </a:bodyPr>
          <a:lstStyle/>
          <a:p>
            <a:br>
              <a:rPr lang="es-MX" sz="3600" dirty="0">
                <a:latin typeface="Arial" panose="020B0604020202020204" pitchFamily="34" charset="0"/>
                <a:cs typeface="Arial" panose="020B0604020202020204" pitchFamily="34" charset="0"/>
              </a:rPr>
            </a:br>
            <a:r>
              <a:rPr lang="es-MX" sz="3600" b="1" dirty="0" err="1">
                <a:latin typeface="Arial" panose="020B0604020202020204" pitchFamily="34" charset="0"/>
                <a:cs typeface="Arial" panose="020B0604020202020204" pitchFamily="34" charset="0"/>
              </a:rPr>
              <a:t>Sustainable</a:t>
            </a:r>
            <a:r>
              <a:rPr lang="es-MX" sz="3600" b="1" dirty="0">
                <a:latin typeface="Arial" panose="020B0604020202020204" pitchFamily="34" charset="0"/>
                <a:cs typeface="Arial" panose="020B0604020202020204" pitchFamily="34" charset="0"/>
              </a:rPr>
              <a:t> </a:t>
            </a:r>
            <a:r>
              <a:rPr lang="es-MX" sz="3600" b="1" dirty="0" err="1">
                <a:latin typeface="Arial" panose="020B0604020202020204" pitchFamily="34" charset="0"/>
                <a:cs typeface="Arial" panose="020B0604020202020204" pitchFamily="34" charset="0"/>
              </a:rPr>
              <a:t>Construction</a:t>
            </a:r>
            <a:r>
              <a:rPr lang="es-MX" sz="3600" b="1" dirty="0">
                <a:latin typeface="Arial" panose="020B0604020202020204" pitchFamily="34" charset="0"/>
                <a:cs typeface="Arial" panose="020B0604020202020204" pitchFamily="34" charset="0"/>
              </a:rPr>
              <a:t> Panel</a:t>
            </a:r>
            <a:endParaRPr lang="es-MX" sz="3600" dirty="0">
              <a:latin typeface="Arial" panose="020B0604020202020204" pitchFamily="34" charset="0"/>
              <a:cs typeface="Arial" panose="020B0604020202020204" pitchFamily="34" charset="0"/>
            </a:endParaRPr>
          </a:p>
        </p:txBody>
      </p:sp>
      <p:sp>
        <p:nvSpPr>
          <p:cNvPr id="6" name="Marcador de contenido 5">
            <a:extLst>
              <a:ext uri="{FF2B5EF4-FFF2-40B4-BE49-F238E27FC236}">
                <a16:creationId xmlns:a16="http://schemas.microsoft.com/office/drawing/2014/main" id="{56681938-0511-E08B-1C11-A000BA6EA496}"/>
              </a:ext>
            </a:extLst>
          </p:cNvPr>
          <p:cNvSpPr>
            <a:spLocks noGrp="1"/>
          </p:cNvSpPr>
          <p:nvPr>
            <p:ph sz="half" idx="2"/>
          </p:nvPr>
        </p:nvSpPr>
        <p:spPr>
          <a:xfrm>
            <a:off x="4135120" y="1027572"/>
            <a:ext cx="7670800" cy="5251308"/>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a:noAutofit/>
          </a:bodyPr>
          <a:lstStyle/>
          <a:p>
            <a:pPr algn="just">
              <a:lnSpc>
                <a:spcPct val="100000"/>
              </a:lnSpc>
              <a:buFont typeface="+mj-lt"/>
              <a:buAutoNum type="arabicPeriod"/>
            </a:pPr>
            <a:endParaRPr lang="en-US" sz="1200" dirty="0">
              <a:latin typeface="Arial" panose="020B0604020202020204" pitchFamily="34" charset="0"/>
              <a:cs typeface="Arial" panose="020B0604020202020204" pitchFamily="34" charset="0"/>
            </a:endParaRPr>
          </a:p>
          <a:p>
            <a:pPr marL="0" indent="0" algn="just">
              <a:lnSpc>
                <a:spcPct val="100000"/>
              </a:lnSpc>
              <a:buNone/>
            </a:pPr>
            <a:r>
              <a:rPr lang="en-US" sz="1400" b="1" dirty="0">
                <a:latin typeface="Arial" panose="020B0604020202020204" pitchFamily="34" charset="0"/>
                <a:cs typeface="Arial" panose="020B0604020202020204" pitchFamily="34" charset="0"/>
              </a:rPr>
              <a:t>Patents and Features:</a:t>
            </a:r>
          </a:p>
          <a:p>
            <a:pPr algn="just">
              <a:lnSpc>
                <a:spcPct val="100000"/>
              </a:lnSpc>
              <a:buFont typeface="+mj-lt"/>
              <a:buAutoNum type="arabicPeriod"/>
            </a:pPr>
            <a:r>
              <a:rPr lang="en-US" sz="1200" dirty="0">
                <a:latin typeface="Arial" panose="020B0604020202020204" pitchFamily="34" charset="0"/>
                <a:cs typeface="Arial" panose="020B0604020202020204" pitchFamily="34" charset="0"/>
              </a:rPr>
              <a:t>This element is used for walls and slabs. It is designed and manufactured with Mexican technology based on a three-dimensional high-strength steel structure, which houses a plastic fiber element inside, made from recycled materials. This component serves as a thermal and acoustic insulator, replacing materials derived from non-renewable resources such as petroleum (e.g., Styrofoam and Polyurethane). In this way, polluting plastics are transformed into useful construction elements.</a:t>
            </a:r>
          </a:p>
          <a:p>
            <a:pPr algn="just">
              <a:lnSpc>
                <a:spcPct val="100000"/>
              </a:lnSpc>
              <a:buFont typeface="+mj-lt"/>
              <a:buAutoNum type="arabicPeriod"/>
            </a:pPr>
            <a:r>
              <a:rPr lang="en-US" sz="1200" dirty="0">
                <a:latin typeface="Arial" panose="020B0604020202020204" pitchFamily="34" charset="0"/>
                <a:cs typeface="Arial" panose="020B0604020202020204" pitchFamily="34" charset="0"/>
              </a:rPr>
              <a:t>Ready to install and finish with the coating of your choice, our panel is certified by the National Standardization and Certification Body for Construction and Building (</a:t>
            </a:r>
            <a:r>
              <a:rPr lang="en-US" sz="1200" dirty="0" err="1">
                <a:latin typeface="Arial" panose="020B0604020202020204" pitchFamily="34" charset="0"/>
                <a:cs typeface="Arial" panose="020B0604020202020204" pitchFamily="34" charset="0"/>
              </a:rPr>
              <a:t>ONNCCE</a:t>
            </a:r>
            <a:r>
              <a:rPr lang="en-US" sz="1200" dirty="0">
                <a:latin typeface="Arial" panose="020B0604020202020204" pitchFamily="34" charset="0"/>
                <a:cs typeface="Arial" panose="020B0604020202020204" pitchFamily="34" charset="0"/>
              </a:rPr>
              <a:t>) and has undergone structural and fire testing in the laboratories of the Mexican Cement and Concrete Institute (</a:t>
            </a:r>
            <a:r>
              <a:rPr lang="en-US" sz="1200" dirty="0" err="1">
                <a:latin typeface="Arial" panose="020B0604020202020204" pitchFamily="34" charset="0"/>
                <a:cs typeface="Arial" panose="020B0604020202020204" pitchFamily="34" charset="0"/>
              </a:rPr>
              <a:t>IMCYC</a:t>
            </a:r>
            <a:r>
              <a:rPr lang="en-US" sz="1200" dirty="0">
                <a:latin typeface="Arial" panose="020B0604020202020204" pitchFamily="34" charset="0"/>
                <a:cs typeface="Arial" panose="020B0604020202020204" pitchFamily="34" charset="0"/>
              </a:rPr>
              <a:t>). Patent Title No. 220242.</a:t>
            </a:r>
          </a:p>
          <a:p>
            <a:pPr marL="0" indent="0" algn="just">
              <a:lnSpc>
                <a:spcPct val="100000"/>
              </a:lnSpc>
              <a:buNone/>
            </a:pPr>
            <a:r>
              <a:rPr lang="en-US" sz="1400" b="1" dirty="0">
                <a:latin typeface="Arial" panose="020B0604020202020204" pitchFamily="34" charset="0"/>
                <a:cs typeface="Arial" panose="020B0604020202020204" pitchFamily="34" charset="0"/>
              </a:rPr>
              <a:t>Insulating Coatings:</a:t>
            </a:r>
          </a:p>
          <a:p>
            <a:pPr algn="just">
              <a:lnSpc>
                <a:spcPct val="100000"/>
              </a:lnSpc>
              <a:buFont typeface="+mj-lt"/>
              <a:buAutoNum type="arabicPeriod"/>
            </a:pPr>
            <a:r>
              <a:rPr lang="en-US" sz="1200" dirty="0">
                <a:latin typeface="Arial" panose="020B0604020202020204" pitchFamily="34" charset="0"/>
                <a:cs typeface="Arial" panose="020B0604020202020204" pitchFamily="34" charset="0"/>
              </a:rPr>
              <a:t>Composed of two steel sheet faces, which can have different geometries, finishes, and protective coatings. Our panel is made from treated recycled plastic fibers, which serve as thermal and acoustic insulation. Additionally, it is non-flammable and does not propagate fire, thanks to its fire-resistant additives. The panel also includes one or more hollow ducts to house installations.</a:t>
            </a:r>
          </a:p>
          <a:p>
            <a:pPr algn="just">
              <a:lnSpc>
                <a:spcPct val="100000"/>
              </a:lnSpc>
              <a:buFont typeface="+mj-lt"/>
              <a:buAutoNum type="arabicPeriod"/>
            </a:pPr>
            <a:r>
              <a:rPr lang="en-US" sz="1200" dirty="0">
                <a:latin typeface="Arial" panose="020B0604020202020204" pitchFamily="34" charset="0"/>
                <a:cs typeface="Arial" panose="020B0604020202020204" pitchFamily="34" charset="0"/>
              </a:rPr>
              <a:t>Ready to assemble and fix, these panels are ideal for constructing walls and roofs, reducing construction times while enabling a clean and cost-efficient project. Patent Title No. 3539.</a:t>
            </a:r>
          </a:p>
        </p:txBody>
      </p:sp>
    </p:spTree>
    <p:extLst>
      <p:ext uri="{BB962C8B-B14F-4D97-AF65-F5344CB8AC3E}">
        <p14:creationId xmlns:p14="http://schemas.microsoft.com/office/powerpoint/2010/main" val="337585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985DDE3-B387-41A7-9701-05C5B615C74C}"/>
              </a:ext>
            </a:extLst>
          </p:cNvPr>
          <p:cNvPicPr>
            <a:picLocks noChangeAspect="1"/>
          </p:cNvPicPr>
          <p:nvPr/>
        </p:nvPicPr>
        <p:blipFill rotWithShape="1">
          <a:blip r:embed="rId2"/>
          <a:srcRect b="14419"/>
          <a:stretch/>
        </p:blipFill>
        <p:spPr>
          <a:xfrm>
            <a:off x="0" y="-152400"/>
            <a:ext cx="12192000" cy="7010400"/>
          </a:xfrm>
          <a:prstGeom prst="rect">
            <a:avLst/>
          </a:prstGeom>
        </p:spPr>
      </p:pic>
      <p:sp>
        <p:nvSpPr>
          <p:cNvPr id="2" name="Título 1">
            <a:extLst>
              <a:ext uri="{FF2B5EF4-FFF2-40B4-BE49-F238E27FC236}">
                <a16:creationId xmlns:a16="http://schemas.microsoft.com/office/drawing/2014/main" id="{8A53F9B8-D42E-380B-B4F9-6FBFC929E1AE}"/>
              </a:ext>
            </a:extLst>
          </p:cNvPr>
          <p:cNvSpPr>
            <a:spLocks noGrp="1"/>
          </p:cNvSpPr>
          <p:nvPr>
            <p:ph type="title"/>
          </p:nvPr>
        </p:nvSpPr>
        <p:spPr>
          <a:xfrm>
            <a:off x="739772" y="-264925"/>
            <a:ext cx="10515600" cy="1325563"/>
          </a:xfrm>
        </p:spPr>
        <p:txBody>
          <a:bodyPr>
            <a:normAutofit/>
          </a:bodyPr>
          <a:lstStyle/>
          <a:p>
            <a:r>
              <a:rPr lang="es-MX" sz="3600" dirty="0" err="1">
                <a:latin typeface="Arial" panose="020B0604020202020204" pitchFamily="34" charset="0"/>
                <a:cs typeface="Arial" panose="020B0604020202020204" pitchFamily="34" charset="0"/>
              </a:rPr>
              <a:t>Sustainable</a:t>
            </a:r>
            <a:r>
              <a:rPr lang="es-MX" sz="3600" dirty="0">
                <a:latin typeface="Arial" panose="020B0604020202020204" pitchFamily="34" charset="0"/>
                <a:cs typeface="Arial" panose="020B0604020202020204" pitchFamily="34" charset="0"/>
              </a:rPr>
              <a:t> Industrial </a:t>
            </a:r>
            <a:r>
              <a:rPr lang="es-MX" sz="3600" dirty="0" err="1">
                <a:latin typeface="Arial" panose="020B0604020202020204" pitchFamily="34" charset="0"/>
                <a:cs typeface="Arial" panose="020B0604020202020204" pitchFamily="34" charset="0"/>
              </a:rPr>
              <a:t>Constructions</a:t>
            </a:r>
            <a:endParaRPr lang="es-MX" sz="3600" dirty="0">
              <a:latin typeface="Arial" panose="020B0604020202020204" pitchFamily="34" charset="0"/>
              <a:cs typeface="Arial" panose="020B0604020202020204" pitchFamily="34" charset="0"/>
            </a:endParaRPr>
          </a:p>
        </p:txBody>
      </p:sp>
      <p:sp>
        <p:nvSpPr>
          <p:cNvPr id="4" name="Marcador de contenido 3">
            <a:extLst>
              <a:ext uri="{FF2B5EF4-FFF2-40B4-BE49-F238E27FC236}">
                <a16:creationId xmlns:a16="http://schemas.microsoft.com/office/drawing/2014/main" id="{10C75B13-B9C6-E878-B344-D76D5460B4D9}"/>
              </a:ext>
            </a:extLst>
          </p:cNvPr>
          <p:cNvSpPr>
            <a:spLocks noGrp="1"/>
          </p:cNvSpPr>
          <p:nvPr>
            <p:ph sz="half" idx="2"/>
          </p:nvPr>
        </p:nvSpPr>
        <p:spPr>
          <a:xfrm>
            <a:off x="697744" y="1243005"/>
            <a:ext cx="5157787" cy="4379131"/>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vert="horz" lIns="91440" tIns="45720" rIns="91440" bIns="45720" rtlCol="0">
            <a:noAutofit/>
          </a:bodyPr>
          <a:lstStyle/>
          <a:p>
            <a:pPr marL="0" indent="0" algn="just">
              <a:lnSpc>
                <a:spcPct val="100000"/>
              </a:lnSpc>
              <a:buNone/>
            </a:pPr>
            <a:r>
              <a:rPr lang="es-MX" sz="2000" b="1" dirty="0" err="1">
                <a:latin typeface="Arial" panose="020B0604020202020204" pitchFamily="34" charset="0"/>
                <a:cs typeface="Arial" panose="020B0604020202020204" pitchFamily="34" charset="0"/>
              </a:rPr>
              <a:t>Sustainable</a:t>
            </a:r>
            <a:r>
              <a:rPr lang="es-MX" sz="2000" b="1" dirty="0">
                <a:latin typeface="Arial" panose="020B0604020202020204" pitchFamily="34" charset="0"/>
                <a:cs typeface="Arial" panose="020B0604020202020204" pitchFamily="34" charset="0"/>
              </a:rPr>
              <a:t> Industrial </a:t>
            </a:r>
            <a:r>
              <a:rPr lang="es-MX" sz="2000" b="1" dirty="0" err="1">
                <a:latin typeface="Arial" panose="020B0604020202020204" pitchFamily="34" charset="0"/>
                <a:cs typeface="Arial" panose="020B0604020202020204" pitchFamily="34" charset="0"/>
              </a:rPr>
              <a:t>Constructions</a:t>
            </a:r>
            <a:endParaRPr lang="es-MX" sz="2000" b="1" dirty="0">
              <a:latin typeface="Arial" panose="020B0604020202020204" pitchFamily="34" charset="0"/>
              <a:cs typeface="Arial" panose="020B0604020202020204" pitchFamily="34" charset="0"/>
            </a:endParaRPr>
          </a:p>
          <a:p>
            <a:pPr algn="just">
              <a:lnSpc>
                <a:spcPct val="100000"/>
              </a:lnSpc>
              <a:buFont typeface="+mj-lt"/>
              <a:buAutoNum type="arabicPeriod"/>
            </a:pPr>
            <a:endParaRPr lang="en-US" sz="1200" dirty="0">
              <a:latin typeface="Arial" panose="020B0604020202020204" pitchFamily="34" charset="0"/>
              <a:cs typeface="Arial" panose="020B0604020202020204" pitchFamily="34" charset="0"/>
            </a:endParaRPr>
          </a:p>
          <a:p>
            <a:pPr algn="just">
              <a:lnSpc>
                <a:spcPct val="100000"/>
              </a:lnSpc>
              <a:buFont typeface="+mj-lt"/>
              <a:buAutoNum type="arabicPeriod"/>
            </a:pPr>
            <a:r>
              <a:rPr lang="en-US" sz="1400" dirty="0">
                <a:latin typeface="Arial" panose="020B0604020202020204" pitchFamily="34" charset="0"/>
                <a:cs typeface="Arial" panose="020B0604020202020204" pitchFamily="34" charset="0"/>
              </a:rPr>
              <a:t>Characterized by its simple execution, it is lighter than traditional construction systems, behaves elastically in the presence of earthquakes, offers thermal and acoustic insulation, and is as strong as required by the structural design.</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algn="just">
              <a:lnSpc>
                <a:spcPct val="100000"/>
              </a:lnSpc>
              <a:buFont typeface="+mj-lt"/>
              <a:buAutoNum type="arabicPeriod"/>
            </a:pPr>
            <a:r>
              <a:rPr lang="en-US" sz="1400" dirty="0">
                <a:latin typeface="Arial" panose="020B0604020202020204" pitchFamily="34" charset="0"/>
                <a:cs typeface="Arial" panose="020B0604020202020204" pitchFamily="34" charset="0"/>
              </a:rPr>
              <a:t>The purpose of this innovation is to provide society with a new construction system based on a mixed structure of permanent formwork and steel, which houses concrete and rebar according to the structural design. This system incorporates walls and slabs made of ecological panels, resulting in a unique and eco-friendly construction.</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algn="just">
              <a:lnSpc>
                <a:spcPct val="100000"/>
              </a:lnSpc>
              <a:buFont typeface="+mj-lt"/>
              <a:buAutoNum type="arabicPeriod"/>
            </a:pPr>
            <a:r>
              <a:rPr lang="en-US" sz="1400" dirty="0">
                <a:latin typeface="Arial" panose="020B0604020202020204" pitchFamily="34" charset="0"/>
                <a:cs typeface="Arial" panose="020B0604020202020204" pitchFamily="34" charset="0"/>
              </a:rPr>
              <a:t>Patent Application No. MX/a/2010/010428.</a:t>
            </a:r>
            <a:endParaRPr lang="es-MX" sz="1400" dirty="0">
              <a:latin typeface="Arial" panose="020B0604020202020204" pitchFamily="34" charset="0"/>
              <a:cs typeface="Arial" panose="020B0604020202020204" pitchFamily="34" charset="0"/>
            </a:endParaRPr>
          </a:p>
          <a:p>
            <a:pPr algn="just">
              <a:lnSpc>
                <a:spcPct val="100000"/>
              </a:lnSpc>
              <a:buFont typeface="+mj-lt"/>
              <a:buAutoNum type="arabicPeriod"/>
            </a:pPr>
            <a:endParaRPr lang="es-MX" sz="1200" dirty="0">
              <a:latin typeface="Arial" panose="020B0604020202020204" pitchFamily="34" charset="0"/>
              <a:cs typeface="Arial" panose="020B0604020202020204" pitchFamily="34" charset="0"/>
            </a:endParaRPr>
          </a:p>
        </p:txBody>
      </p:sp>
      <p:sp>
        <p:nvSpPr>
          <p:cNvPr id="5" name="Marcador de texto 4">
            <a:extLst>
              <a:ext uri="{FF2B5EF4-FFF2-40B4-BE49-F238E27FC236}">
                <a16:creationId xmlns:a16="http://schemas.microsoft.com/office/drawing/2014/main" id="{306A7764-9276-78B4-AEBA-E396971B3F26}"/>
              </a:ext>
            </a:extLst>
          </p:cNvPr>
          <p:cNvSpPr>
            <a:spLocks noGrp="1"/>
          </p:cNvSpPr>
          <p:nvPr>
            <p:ph type="body" sz="quarter" idx="3"/>
          </p:nvPr>
        </p:nvSpPr>
        <p:spPr>
          <a:xfrm>
            <a:off x="6269040" y="803339"/>
            <a:ext cx="5183188" cy="823912"/>
          </a:xfrm>
        </p:spPr>
        <p:txBody>
          <a:bodyPr>
            <a:normAutofit/>
          </a:bodyPr>
          <a:lstStyle/>
          <a:p>
            <a:r>
              <a:rPr lang="es-MX" sz="2000" dirty="0">
                <a:latin typeface="Arial" panose="020B0604020202020204" pitchFamily="34" charset="0"/>
                <a:cs typeface="Arial" panose="020B0604020202020204" pitchFamily="34" charset="0"/>
              </a:rPr>
              <a:t>Obras sustentables </a:t>
            </a:r>
          </a:p>
        </p:txBody>
      </p:sp>
      <p:pic>
        <p:nvPicPr>
          <p:cNvPr id="7" name="Image 14">
            <a:extLst>
              <a:ext uri="{FF2B5EF4-FFF2-40B4-BE49-F238E27FC236}">
                <a16:creationId xmlns:a16="http://schemas.microsoft.com/office/drawing/2014/main" id="{33D50566-4DB8-878D-AC6C-4BC8AA92FDEE}"/>
              </a:ext>
            </a:extLst>
          </p:cNvPr>
          <p:cNvPicPr>
            <a:picLocks noGrp="1"/>
          </p:cNvPicPr>
          <p:nvPr>
            <p:ph sz="quarter" idx="4"/>
          </p:nvPr>
        </p:nvPicPr>
        <p:blipFill>
          <a:blip r:embed="rId3" cstate="print"/>
          <a:stretch>
            <a:fillRect/>
          </a:stretch>
        </p:blipFill>
        <p:spPr>
          <a:xfrm>
            <a:off x="6336470" y="1985190"/>
            <a:ext cx="5183188" cy="1877210"/>
          </a:xfrm>
          <a:prstGeom prst="rect">
            <a:avLst/>
          </a:prstGeom>
        </p:spPr>
      </p:pic>
      <p:pic>
        <p:nvPicPr>
          <p:cNvPr id="8" name="Image 6">
            <a:extLst>
              <a:ext uri="{FF2B5EF4-FFF2-40B4-BE49-F238E27FC236}">
                <a16:creationId xmlns:a16="http://schemas.microsoft.com/office/drawing/2014/main" id="{F7F9A854-3B38-819A-1332-1B24A32B692C}"/>
              </a:ext>
            </a:extLst>
          </p:cNvPr>
          <p:cNvPicPr>
            <a:picLocks/>
          </p:cNvPicPr>
          <p:nvPr/>
        </p:nvPicPr>
        <p:blipFill>
          <a:blip r:embed="rId4" cstate="print"/>
          <a:stretch>
            <a:fillRect/>
          </a:stretch>
        </p:blipFill>
        <p:spPr>
          <a:xfrm>
            <a:off x="6336470" y="4076583"/>
            <a:ext cx="5183188" cy="1545553"/>
          </a:xfrm>
          <a:prstGeom prst="rect">
            <a:avLst/>
          </a:prstGeom>
        </p:spPr>
      </p:pic>
    </p:spTree>
    <p:extLst>
      <p:ext uri="{BB962C8B-B14F-4D97-AF65-F5344CB8AC3E}">
        <p14:creationId xmlns:p14="http://schemas.microsoft.com/office/powerpoint/2010/main" val="29895840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668</Words>
  <Application>Microsoft Office PowerPoint</Application>
  <PresentationFormat>Panorámica</PresentationFormat>
  <Paragraphs>27</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Calibri</vt:lpstr>
      <vt:lpstr>Calibri Light</vt:lpstr>
      <vt:lpstr>Tema de Office</vt:lpstr>
      <vt:lpstr>Sustainable Construction</vt:lpstr>
      <vt:lpstr> Sustainable Construction Panel</vt:lpstr>
      <vt:lpstr>Sustainable Industrial Constructions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Construcciones sustentables industriales</dc:title>
  <dc:creator>JORGE LUIS PONCE DE LEON</dc:creator>
  <cp:lastModifiedBy>MagicPoP Willie</cp:lastModifiedBy>
  <cp:revision>15</cp:revision>
  <dcterms:created xsi:type="dcterms:W3CDTF">2024-11-16T14:54:23Z</dcterms:created>
  <dcterms:modified xsi:type="dcterms:W3CDTF">2024-11-18T01:42:40Z</dcterms:modified>
</cp:coreProperties>
</file>